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65" r:id="rId3"/>
    <p:sldId id="259" r:id="rId4"/>
    <p:sldId id="272" r:id="rId5"/>
    <p:sldId id="266" r:id="rId6"/>
    <p:sldId id="274" r:id="rId7"/>
    <p:sldId id="275" r:id="rId8"/>
    <p:sldId id="268" r:id="rId9"/>
    <p:sldId id="269" r:id="rId10"/>
    <p:sldId id="267" r:id="rId11"/>
    <p:sldId id="270" r:id="rId12"/>
    <p:sldId id="271" r:id="rId13"/>
    <p:sldId id="273" r:id="rId14"/>
    <p:sldId id="280" r:id="rId15"/>
    <p:sldId id="276" r:id="rId16"/>
    <p:sldId id="277" r:id="rId17"/>
    <p:sldId id="281" r:id="rId18"/>
    <p:sldId id="282" r:id="rId19"/>
    <p:sldId id="279" r:id="rId20"/>
  </p:sldIdLst>
  <p:sldSz cx="14630400" cy="8229600"/>
  <p:notesSz cx="18288000" cy="10287000"/>
  <p:defaultTextStyle>
    <a:defPPr>
      <a:defRPr lang="en-US"/>
    </a:defPPr>
    <a:lvl1pPr marL="0" algn="l" defTabSz="731447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365724" algn="l" defTabSz="731447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731447" algn="l" defTabSz="731447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097171" algn="l" defTabSz="731447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1462894" algn="l" defTabSz="731447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1828618" algn="l" defTabSz="731447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2194340" algn="l" defTabSz="731447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2560064" algn="l" defTabSz="731447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2925787" algn="l" defTabSz="731447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FFF"/>
    <a:srgbClr val="40E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2824" autoAdjust="0"/>
  </p:normalViewPr>
  <p:slideViewPr>
    <p:cSldViewPr>
      <p:cViewPr varScale="1">
        <p:scale>
          <a:sx n="71" d="100"/>
          <a:sy n="71" d="100"/>
        </p:scale>
        <p:origin x="595" y="53"/>
      </p:cViewPr>
      <p:guideLst>
        <p:guide orient="horz" pos="1728"/>
        <p:guide pos="23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63AC53-7FAF-48CD-A72F-8E3FDAA8F4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BFD3EE-9969-4A33-9625-1279D01B1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0360379" y="0"/>
            <a:ext cx="7924800" cy="516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07EB2-0BD8-46B1-846B-A6FAAB7DDD87}" type="datetimeFigureOut">
              <a:rPr lang="ko-KR" altLang="en-US" smtClean="0"/>
              <a:t>2022-02-11(Fri)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E8D906-9919-41F7-A376-6081C99299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71757"/>
            <a:ext cx="7924800" cy="5152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4314DE-53FA-48CB-A0FD-CC8F7E221A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0360379" y="9771757"/>
            <a:ext cx="7924800" cy="5152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51392-5CA1-4334-8161-9609E89BB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733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60379" y="0"/>
            <a:ext cx="7924800" cy="516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545CB-71D1-4CD3-B639-8EC244BD6F37}" type="datetimeFigureOut">
              <a:rPr lang="ko-KR" altLang="en-US" smtClean="0"/>
              <a:t>2022-02-11(Fri)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757"/>
            <a:ext cx="7924800" cy="5152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60379" y="9771757"/>
            <a:ext cx="7924800" cy="5152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39944F-BA3F-460E-A6BC-8138A097D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3896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731447" rtl="0" eaLnBrk="1" latinLnBrk="1" hangingPunct="1">
      <a:defRPr sz="960" kern="1200">
        <a:solidFill>
          <a:schemeClr val="tx1"/>
        </a:solidFill>
        <a:latin typeface="+mn-lt"/>
        <a:ea typeface="+mn-ea"/>
        <a:cs typeface="+mn-cs"/>
      </a:defRPr>
    </a:lvl1pPr>
    <a:lvl2pPr marL="365724" algn="l" defTabSz="731447" rtl="0" eaLnBrk="1" latinLnBrk="1" hangingPunct="1">
      <a:defRPr sz="960" kern="1200">
        <a:solidFill>
          <a:schemeClr val="tx1"/>
        </a:solidFill>
        <a:latin typeface="+mn-lt"/>
        <a:ea typeface="+mn-ea"/>
        <a:cs typeface="+mn-cs"/>
      </a:defRPr>
    </a:lvl2pPr>
    <a:lvl3pPr marL="731447" algn="l" defTabSz="731447" rtl="0" eaLnBrk="1" latinLnBrk="1" hangingPunct="1">
      <a:defRPr sz="960" kern="1200">
        <a:solidFill>
          <a:schemeClr val="tx1"/>
        </a:solidFill>
        <a:latin typeface="+mn-lt"/>
        <a:ea typeface="+mn-ea"/>
        <a:cs typeface="+mn-cs"/>
      </a:defRPr>
    </a:lvl3pPr>
    <a:lvl4pPr marL="1097171" algn="l" defTabSz="731447" rtl="0" eaLnBrk="1" latinLnBrk="1" hangingPunct="1">
      <a:defRPr sz="960" kern="1200">
        <a:solidFill>
          <a:schemeClr val="tx1"/>
        </a:solidFill>
        <a:latin typeface="+mn-lt"/>
        <a:ea typeface="+mn-ea"/>
        <a:cs typeface="+mn-cs"/>
      </a:defRPr>
    </a:lvl4pPr>
    <a:lvl5pPr marL="1462894" algn="l" defTabSz="731447" rtl="0" eaLnBrk="1" latinLnBrk="1" hangingPunct="1">
      <a:defRPr sz="960" kern="1200">
        <a:solidFill>
          <a:schemeClr val="tx1"/>
        </a:solidFill>
        <a:latin typeface="+mn-lt"/>
        <a:ea typeface="+mn-ea"/>
        <a:cs typeface="+mn-cs"/>
      </a:defRPr>
    </a:lvl5pPr>
    <a:lvl6pPr marL="1828618" algn="l" defTabSz="731447" rtl="0" eaLnBrk="1" latinLnBrk="1" hangingPunct="1">
      <a:defRPr sz="960" kern="1200">
        <a:solidFill>
          <a:schemeClr val="tx1"/>
        </a:solidFill>
        <a:latin typeface="+mn-lt"/>
        <a:ea typeface="+mn-ea"/>
        <a:cs typeface="+mn-cs"/>
      </a:defRPr>
    </a:lvl6pPr>
    <a:lvl7pPr marL="2194340" algn="l" defTabSz="731447" rtl="0" eaLnBrk="1" latinLnBrk="1" hangingPunct="1">
      <a:defRPr sz="960" kern="1200">
        <a:solidFill>
          <a:schemeClr val="tx1"/>
        </a:solidFill>
        <a:latin typeface="+mn-lt"/>
        <a:ea typeface="+mn-ea"/>
        <a:cs typeface="+mn-cs"/>
      </a:defRPr>
    </a:lvl7pPr>
    <a:lvl8pPr marL="2560064" algn="l" defTabSz="731447" rtl="0" eaLnBrk="1" latinLnBrk="1" hangingPunct="1">
      <a:defRPr sz="960" kern="1200">
        <a:solidFill>
          <a:schemeClr val="tx1"/>
        </a:solidFill>
        <a:latin typeface="+mn-lt"/>
        <a:ea typeface="+mn-ea"/>
        <a:cs typeface="+mn-cs"/>
      </a:defRPr>
    </a:lvl8pPr>
    <a:lvl9pPr marL="2925787" algn="l" defTabSz="731447" rtl="0" eaLnBrk="1" latinLnBrk="1" hangingPunct="1">
      <a:defRPr sz="9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704340"/>
            <a:ext cx="6217920" cy="11760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3108960"/>
            <a:ext cx="512064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65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4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6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887E-7440-48F4-AE8E-6C5D1CBE8002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BDF9-15AA-4F40-BBB1-B109CED45A85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520" y="219715"/>
            <a:ext cx="1645920" cy="4681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760" y="219715"/>
            <a:ext cx="4815840" cy="46812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30F7-F3A8-4030-B38B-0B0156D31F4E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7FE0-1F8F-4E79-9E18-D1A9D89B29BC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3525523"/>
            <a:ext cx="6217920" cy="1089660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2325373"/>
            <a:ext cx="6217920" cy="1200150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65761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59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1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8579D-131B-4223-9394-11C9895C58F2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280164"/>
            <a:ext cx="3230880" cy="3620771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8560" y="1280164"/>
            <a:ext cx="3230880" cy="3620771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487F-2C7D-4534-9FC5-7529E51DC259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2" y="1228091"/>
            <a:ext cx="3232151" cy="51181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1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59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1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2" y="1739901"/>
            <a:ext cx="3232151" cy="3161030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023" y="1228091"/>
            <a:ext cx="3233420" cy="51181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1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59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1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023" y="1739901"/>
            <a:ext cx="3233420" cy="3161030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9B807-65CF-4E8F-9D28-6FE9938E8227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1286B-FF84-4594-827E-6966A82A2B59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7FC9-A9A6-456F-8540-E2EEEFE8244A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3" y="218440"/>
            <a:ext cx="2406650" cy="92964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042" y="218445"/>
            <a:ext cx="4089401" cy="468249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3" y="1148085"/>
            <a:ext cx="2406650" cy="3752850"/>
          </a:xfrm>
        </p:spPr>
        <p:txBody>
          <a:bodyPr/>
          <a:lstStyle>
            <a:lvl1pPr marL="0" indent="0">
              <a:buNone/>
              <a:defRPr sz="1120"/>
            </a:lvl1pPr>
            <a:lvl2pPr marL="365761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59" indent="0">
              <a:buNone/>
              <a:defRPr sz="720"/>
            </a:lvl7pPr>
            <a:lvl8pPr marL="2560320" indent="0">
              <a:buNone/>
              <a:defRPr sz="720"/>
            </a:lvl8pPr>
            <a:lvl9pPr marL="2926081" indent="0">
              <a:buNone/>
              <a:defRPr sz="7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A023-778E-42B4-9E97-9B6EAB1774AF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831" y="3840481"/>
            <a:ext cx="4389120" cy="45339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831" y="490220"/>
            <a:ext cx="4389120" cy="3291840"/>
          </a:xfrm>
        </p:spPr>
        <p:txBody>
          <a:bodyPr/>
          <a:lstStyle>
            <a:lvl1pPr marL="0" indent="0">
              <a:buNone/>
              <a:defRPr sz="2560"/>
            </a:lvl1pPr>
            <a:lvl2pPr marL="365761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59" indent="0">
              <a:buNone/>
              <a:defRPr sz="1600"/>
            </a:lvl7pPr>
            <a:lvl8pPr marL="2560320" indent="0">
              <a:buNone/>
              <a:defRPr sz="1600"/>
            </a:lvl8pPr>
            <a:lvl9pPr marL="2926081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831" y="4293871"/>
            <a:ext cx="4389120" cy="643890"/>
          </a:xfrm>
        </p:spPr>
        <p:txBody>
          <a:bodyPr/>
          <a:lstStyle>
            <a:lvl1pPr marL="0" indent="0">
              <a:buNone/>
              <a:defRPr sz="1120"/>
            </a:lvl1pPr>
            <a:lvl2pPr marL="365761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59" indent="0">
              <a:buNone/>
              <a:defRPr sz="720"/>
            </a:lvl7pPr>
            <a:lvl8pPr marL="2560320" indent="0">
              <a:buNone/>
              <a:defRPr sz="720"/>
            </a:lvl8pPr>
            <a:lvl9pPr marL="2926081" indent="0">
              <a:buNone/>
              <a:defRPr sz="7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74FA-ECD9-4EEB-B404-B29DD0611781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280164"/>
            <a:ext cx="6583680" cy="362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5760" y="5085085"/>
            <a:ext cx="1706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37C0B-8760-4DAD-BF1C-E52BEC78AF03}" type="datetime1">
              <a:rPr lang="en-US" altLang="ko-KR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9360" y="5085085"/>
            <a:ext cx="23164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42560" y="5085085"/>
            <a:ext cx="1706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731520" rtl="0" eaLnBrk="1" latinLnBrk="0" hangingPunct="1"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9" indent="-274319" algn="l" defTabSz="731520" rtl="0" eaLnBrk="1" latinLnBrk="0" hangingPunct="1">
        <a:spcBef>
          <a:spcPct val="20000"/>
        </a:spcBef>
        <a:buFont typeface="Arial" pitchFamily="34" charset="0"/>
        <a:buChar char="�"/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1" algn="l" defTabSz="731520" rtl="0" eaLnBrk="1" latinLnBrk="0" hangingPunct="1">
        <a:spcBef>
          <a:spcPct val="20000"/>
        </a:spcBef>
        <a:buFont typeface="Arial" pitchFamily="34" charset="0"/>
        <a:buChar char="�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indent="-182880" algn="l" defTabSz="731520" rtl="0" eaLnBrk="1" latinLnBrk="0" hangingPunct="1">
        <a:spcBef>
          <a:spcPct val="20000"/>
        </a:spcBef>
        <a:buFont typeface="Arial" pitchFamily="34" charset="0"/>
        <a:buChar char="�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1" indent="-182880" algn="l" defTabSz="73152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1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59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1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2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ED651D1-92F8-40B8-B056-68869C699BE9}"/>
              </a:ext>
            </a:extLst>
          </p:cNvPr>
          <p:cNvGrpSpPr/>
          <p:nvPr/>
        </p:nvGrpSpPr>
        <p:grpSpPr>
          <a:xfrm>
            <a:off x="3718560" y="2947302"/>
            <a:ext cx="7376160" cy="2182383"/>
            <a:chOff x="4648200" y="3612715"/>
            <a:chExt cx="9220200" cy="27279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18071B-D8DF-481A-828C-F6CF70C51D4B}"/>
                </a:ext>
              </a:extLst>
            </p:cNvPr>
            <p:cNvSpPr/>
            <p:nvPr/>
          </p:nvSpPr>
          <p:spPr>
            <a:xfrm flipV="1">
              <a:off x="4648200" y="3771900"/>
              <a:ext cx="9220200" cy="601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0E2AB5-EFF7-4C1C-9816-47761D4E6FBC}"/>
                </a:ext>
              </a:extLst>
            </p:cNvPr>
            <p:cNvSpPr txBox="1"/>
            <p:nvPr/>
          </p:nvSpPr>
          <p:spPr>
            <a:xfrm>
              <a:off x="4648200" y="3612715"/>
              <a:ext cx="9220200" cy="25237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5280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네코타코</a:t>
              </a:r>
              <a:r>
                <a:rPr lang="en-US" altLang="ko-KR" sz="432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4320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Neko-Tako</a:t>
              </a:r>
              <a:r>
                <a:rPr lang="en-US" altLang="ko-KR" sz="432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352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기획서</a:t>
              </a:r>
              <a:endParaRPr lang="ko-KR" altLang="en-US" sz="432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91E6FCE-4D4A-4EA2-88A2-32798396110A}"/>
                </a:ext>
              </a:extLst>
            </p:cNvPr>
            <p:cNvSpPr/>
            <p:nvPr/>
          </p:nvSpPr>
          <p:spPr>
            <a:xfrm>
              <a:off x="4648200" y="6204346"/>
              <a:ext cx="9220200" cy="1363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36CCCB-AE21-4C50-8F86-4C1C283FCB45}"/>
              </a:ext>
            </a:extLst>
          </p:cNvPr>
          <p:cNvSpPr txBox="1"/>
          <p:nvPr/>
        </p:nvSpPr>
        <p:spPr>
          <a:xfrm>
            <a:off x="9144000" y="5183975"/>
            <a:ext cx="23317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작성자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전종우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4EBAEB1E-1959-4E96-B3D2-F2A4453A9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951" y="1053780"/>
            <a:ext cx="3839449" cy="65967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FA74B0-771C-4CE2-BA4C-4AB30F805DEC}"/>
              </a:ext>
            </a:extLst>
          </p:cNvPr>
          <p:cNvSpPr txBox="1"/>
          <p:nvPr/>
        </p:nvSpPr>
        <p:spPr>
          <a:xfrm>
            <a:off x="7541129" y="3027030"/>
            <a:ext cx="5913120" cy="289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사운드 슬라이더바</a:t>
            </a:r>
            <a:endParaRPr lang="en-US" altLang="ko-KR" sz="224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좌우로 </a:t>
            </a:r>
            <a:r>
              <a:rPr lang="ko-KR" altLang="en-US" sz="192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드래그하여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 내 </a:t>
            </a:r>
            <a:r>
              <a:rPr lang="ko-KR" altLang="en-US" sz="192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배경음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효과음을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조절할 수 있습니다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돌아가기 버튼</a:t>
            </a:r>
            <a:endParaRPr lang="en-US" altLang="ko-KR" sz="224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옵션창을 닫습니다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 버튼</a:t>
            </a:r>
            <a:endParaRPr lang="en-US" altLang="ko-KR" sz="224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프로그램을 종료합니다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ABEAA3-624E-4497-A361-2DA572A5E540}"/>
              </a:ext>
            </a:extLst>
          </p:cNvPr>
          <p:cNvSpPr txBox="1"/>
          <p:nvPr/>
        </p:nvSpPr>
        <p:spPr>
          <a:xfrm>
            <a:off x="4998720" y="3731669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6EF90-D8A7-4A53-A9A6-2F184E10ECC2}"/>
              </a:ext>
            </a:extLst>
          </p:cNvPr>
          <p:cNvSpPr txBox="1"/>
          <p:nvPr/>
        </p:nvSpPr>
        <p:spPr>
          <a:xfrm>
            <a:off x="0" y="719977"/>
            <a:ext cx="284943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8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GameScene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952824-0D52-42F5-BC9A-2B4FA5BCDD37}"/>
              </a:ext>
            </a:extLst>
          </p:cNvPr>
          <p:cNvSpPr txBox="1"/>
          <p:nvPr/>
        </p:nvSpPr>
        <p:spPr>
          <a:xfrm>
            <a:off x="4084320" y="4419600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3DAB83-F679-41AC-9B07-4E5D2A1E9800}"/>
              </a:ext>
            </a:extLst>
          </p:cNvPr>
          <p:cNvSpPr txBox="1"/>
          <p:nvPr/>
        </p:nvSpPr>
        <p:spPr>
          <a:xfrm>
            <a:off x="4084320" y="4953000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D9B312-CBAC-4E43-9F3D-5ACC8AA39641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097D4-2C03-4452-B7DF-56534275AACB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E01A0F-A7C7-4892-A51E-3E419507DD11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50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C859A4-9415-4906-A492-BE3562D3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052" y="1066802"/>
            <a:ext cx="3865470" cy="669010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FA74B0-771C-4CE2-BA4C-4AB30F805DEC}"/>
              </a:ext>
            </a:extLst>
          </p:cNvPr>
          <p:cNvSpPr txBox="1"/>
          <p:nvPr/>
        </p:nvSpPr>
        <p:spPr>
          <a:xfrm>
            <a:off x="7543800" y="3282316"/>
            <a:ext cx="6282467" cy="2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보상받기 버튼</a:t>
            </a:r>
            <a:endParaRPr lang="en-US" altLang="ko-KR" sz="224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업적의 조건이 충족되었다면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보상으로 명시된 골드 만큼을 받을 수 있습니다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활성화 시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흰색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비활성화 시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짙은 회색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닫기 버튼</a:t>
            </a:r>
            <a:endParaRPr lang="en-US" altLang="ko-KR" sz="224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업적창을 닫습니다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ABEAA3-624E-4497-A361-2DA572A5E540}"/>
              </a:ext>
            </a:extLst>
          </p:cNvPr>
          <p:cNvSpPr txBox="1"/>
          <p:nvPr/>
        </p:nvSpPr>
        <p:spPr>
          <a:xfrm>
            <a:off x="4145280" y="3307630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BB45C-5904-4DCA-93F0-562BC1B5EB5B}"/>
              </a:ext>
            </a:extLst>
          </p:cNvPr>
          <p:cNvSpPr txBox="1"/>
          <p:nvPr/>
        </p:nvSpPr>
        <p:spPr>
          <a:xfrm>
            <a:off x="0" y="719977"/>
            <a:ext cx="284943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8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GameScene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8BDB3-1B7F-439E-95BE-DC29CB045BDD}"/>
              </a:ext>
            </a:extLst>
          </p:cNvPr>
          <p:cNvSpPr txBox="1"/>
          <p:nvPr/>
        </p:nvSpPr>
        <p:spPr>
          <a:xfrm>
            <a:off x="5791200" y="2042163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F643B5-95E6-40A2-90DB-5427BD631541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433DE-0CE0-4380-9F85-8D5D6DD8136A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6DC7-783A-4626-8DB2-F4A3D10D0F8B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60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2FA74B0-771C-4CE2-BA4C-4AB30F805DEC}"/>
              </a:ext>
            </a:extLst>
          </p:cNvPr>
          <p:cNvSpPr txBox="1"/>
          <p:nvPr/>
        </p:nvSpPr>
        <p:spPr>
          <a:xfrm>
            <a:off x="8342148" y="726639"/>
            <a:ext cx="6172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카테고리 버튼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상점의 내용이 해당 카테고리의 내용으로 변경됩니다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구매 버튼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명시된 금액을 소비하여 해당 아이템을 구매합니다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닫기 버튼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상점창을 닫습니다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스크롤바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상하로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드래그하여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이전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목록을 볼 수 있습니다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E03B75-EFEF-41B0-8565-6817F4F15E7F}"/>
              </a:ext>
            </a:extLst>
          </p:cNvPr>
          <p:cNvGrpSpPr/>
          <p:nvPr/>
        </p:nvGrpSpPr>
        <p:grpSpPr>
          <a:xfrm>
            <a:off x="1156042" y="1209980"/>
            <a:ext cx="6692460" cy="6763497"/>
            <a:chOff x="1156042" y="1209980"/>
            <a:chExt cx="6692460" cy="6763497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9ACA79-087E-4D0C-BEBA-0800E4E6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6042" y="3298475"/>
              <a:ext cx="3055620" cy="467500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ECEB82-8214-4121-94C5-35C27D15E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8666" y="1209980"/>
              <a:ext cx="3055620" cy="469428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245641-4BD1-41F6-9434-D2B06F67B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5308" y="3298475"/>
              <a:ext cx="3143194" cy="467500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5EBE6A7-85BF-488C-A916-D1A5D842439B}"/>
              </a:ext>
            </a:extLst>
          </p:cNvPr>
          <p:cNvSpPr txBox="1"/>
          <p:nvPr/>
        </p:nvSpPr>
        <p:spPr>
          <a:xfrm>
            <a:off x="4042153" y="1750695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67893-D6AB-4E06-98D1-9A28478B8B48}"/>
              </a:ext>
            </a:extLst>
          </p:cNvPr>
          <p:cNvSpPr txBox="1"/>
          <p:nvPr/>
        </p:nvSpPr>
        <p:spPr>
          <a:xfrm>
            <a:off x="0" y="719977"/>
            <a:ext cx="284943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8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GameScene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B0F89-5588-4275-9D27-EF97506D3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757" y="4373192"/>
            <a:ext cx="2016778" cy="360028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47F10C0-584F-4A9C-BDE7-518C4E60811E}"/>
              </a:ext>
            </a:extLst>
          </p:cNvPr>
          <p:cNvSpPr/>
          <p:nvPr/>
        </p:nvSpPr>
        <p:spPr>
          <a:xfrm>
            <a:off x="9509762" y="6858002"/>
            <a:ext cx="1022032" cy="545821"/>
          </a:xfrm>
          <a:prstGeom prst="frame">
            <a:avLst>
              <a:gd name="adj1" fmla="val 92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A23773-65D4-4717-B6C1-E73DDDD3CF1F}"/>
              </a:ext>
            </a:extLst>
          </p:cNvPr>
          <p:cNvSpPr txBox="1"/>
          <p:nvPr/>
        </p:nvSpPr>
        <p:spPr>
          <a:xfrm>
            <a:off x="10911840" y="5394960"/>
            <a:ext cx="359664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2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펫을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구매하면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같이 가게 앞에서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IDLE </a:t>
            </a:r>
            <a:r>
              <a:rPr lang="ko-KR" altLang="en-US" sz="192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스프라이트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애니메이션이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재생됩니다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D53C8F2-03F8-443F-8FE4-42DE4EF3A359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10531793" y="6456933"/>
            <a:ext cx="1150000" cy="67397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051E041-4689-41CB-BA92-E417FD700D1E}"/>
              </a:ext>
            </a:extLst>
          </p:cNvPr>
          <p:cNvSpPr txBox="1"/>
          <p:nvPr/>
        </p:nvSpPr>
        <p:spPr>
          <a:xfrm>
            <a:off x="2011680" y="7100434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2D0E75-20D5-4884-A3EA-3618AE98BAAC}"/>
              </a:ext>
            </a:extLst>
          </p:cNvPr>
          <p:cNvSpPr txBox="1"/>
          <p:nvPr/>
        </p:nvSpPr>
        <p:spPr>
          <a:xfrm>
            <a:off x="7398428" y="2895549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2F3145-EDC7-4AF2-9098-D42DEFBCB6E2}"/>
              </a:ext>
            </a:extLst>
          </p:cNvPr>
          <p:cNvSpPr txBox="1"/>
          <p:nvPr/>
        </p:nvSpPr>
        <p:spPr>
          <a:xfrm>
            <a:off x="7349146" y="5334003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201F9A9-EAB4-4EBF-8B33-B55B352A6052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CE4E4-E6CA-4FEF-92A7-96C1644A9ABC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AA089F-EAA2-4421-BCF6-0A900372EE59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381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2FA74B0-771C-4CE2-BA4C-4AB30F805DEC}"/>
              </a:ext>
            </a:extLst>
          </p:cNvPr>
          <p:cNvSpPr txBox="1"/>
          <p:nvPr/>
        </p:nvSpPr>
        <p:spPr>
          <a:xfrm>
            <a:off x="8134412" y="1685455"/>
            <a:ext cx="6217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카테고리 버튼</a:t>
            </a:r>
            <a:endParaRPr lang="en-US" altLang="ko-KR" sz="224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도감의 내용이 해당 카테고리의 내용으로 변경됩니다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도감의 내용은 해방하지 않은 경우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LOCKED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표시되며 오브젝트의 실루엣만이 나타나고 정보가 출력되지 않습니다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상점에서 해당 아이템을 구매하여 도감을 해방할 수 있습니다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닫기 버튼</a:t>
            </a:r>
            <a:endParaRPr lang="en-US" altLang="ko-KR" sz="224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도감창을 닫습니다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스크롤바</a:t>
            </a:r>
            <a:endParaRPr lang="en-US" altLang="ko-KR" sz="224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상하로 </a:t>
            </a:r>
            <a:r>
              <a:rPr lang="ko-KR" altLang="en-US" sz="192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드래그하여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이전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목록을 볼 수 있습니다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67893-D6AB-4E06-98D1-9A28478B8B48}"/>
              </a:ext>
            </a:extLst>
          </p:cNvPr>
          <p:cNvSpPr txBox="1"/>
          <p:nvPr/>
        </p:nvSpPr>
        <p:spPr>
          <a:xfrm>
            <a:off x="0" y="719977"/>
            <a:ext cx="284943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8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GameScene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21AC41-B782-425B-9AC2-16761F0145AF}"/>
              </a:ext>
            </a:extLst>
          </p:cNvPr>
          <p:cNvGrpSpPr/>
          <p:nvPr/>
        </p:nvGrpSpPr>
        <p:grpSpPr>
          <a:xfrm>
            <a:off x="2011680" y="1512376"/>
            <a:ext cx="5859660" cy="6138958"/>
            <a:chOff x="2011680" y="1512376"/>
            <a:chExt cx="5859660" cy="6138958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3CB3D29-D2B3-4043-BF80-2BABAAD2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1680" y="1512376"/>
              <a:ext cx="3299340" cy="504788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C930BE-6B32-44CE-8447-F8332602A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640464"/>
              <a:ext cx="3299340" cy="501087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5EBE6A7-85BF-488C-A916-D1A5D842439B}"/>
              </a:ext>
            </a:extLst>
          </p:cNvPr>
          <p:cNvSpPr txBox="1"/>
          <p:nvPr/>
        </p:nvSpPr>
        <p:spPr>
          <a:xfrm>
            <a:off x="3387028" y="2228781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E1600-FFD8-4EDB-8B34-C7B50BCB0E78}"/>
              </a:ext>
            </a:extLst>
          </p:cNvPr>
          <p:cNvSpPr txBox="1"/>
          <p:nvPr/>
        </p:nvSpPr>
        <p:spPr>
          <a:xfrm>
            <a:off x="4876800" y="1136030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754D59-CFEA-45B6-9501-D90E045CB339}"/>
              </a:ext>
            </a:extLst>
          </p:cNvPr>
          <p:cNvSpPr txBox="1"/>
          <p:nvPr/>
        </p:nvSpPr>
        <p:spPr>
          <a:xfrm>
            <a:off x="7376158" y="5459661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744176-445D-4249-8CC6-9DAA7BEA9222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B5BE2-7B7B-4F2C-B17D-05E5A2D48F9A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BCF882-7A48-4247-82AD-EB4D2C7D56F0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659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2FA74B0-771C-4CE2-BA4C-4AB30F805DEC}"/>
              </a:ext>
            </a:extLst>
          </p:cNvPr>
          <p:cNvSpPr txBox="1"/>
          <p:nvPr/>
        </p:nvSpPr>
        <p:spPr>
          <a:xfrm>
            <a:off x="2971800" y="607616"/>
            <a:ext cx="10668000" cy="779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19" indent="-2743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구름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 등 지형물의 무한 스크롤링 구현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코루틴을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클릭 시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재화가 한번에 오르는 것이 아니라 일정한 지연시간을 두고 점진적으로 오르도록 구현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고양이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각종 텍스트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 등의 간단한 애니메이션 제작 및 적용</a:t>
            </a: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무료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에셋을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효과 적용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콤보 및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연출 구현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PlayerPrefs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데이터의 자동 저장 및 로드 기능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앱의 강제 종료시는 디버그해보지 못함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게임 사운드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배경음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효과음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조절하거나 게임을 종료할 수 있는 간단한 옵션 기능 구현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업적 시스템 도입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상점 및 아이템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구매시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도감 연계 도입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콤보 시스템 도입 및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판매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시간 증가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도입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펫 시스템 도입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67893-D6AB-4E06-98D1-9A28478B8B48}"/>
              </a:ext>
            </a:extLst>
          </p:cNvPr>
          <p:cNvSpPr txBox="1"/>
          <p:nvPr/>
        </p:nvSpPr>
        <p:spPr>
          <a:xfrm>
            <a:off x="-1" y="719977"/>
            <a:ext cx="31089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>
                <a:latin typeface="맑은 고딕" panose="020B0503020000020004" pitchFamily="50" charset="-127"/>
                <a:ea typeface="맑은 고딕" panose="020B0503020000020004" pitchFamily="50" charset="-127"/>
              </a:rPr>
              <a:t>구현내용 정리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744176-445D-4249-8CC6-9DAA7BEA9222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B5BE2-7B7B-4F2C-B17D-05E5A2D48F9A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2A3F6-02B1-4019-8DC3-A0E7B0BCE069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036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BB67893-D6AB-4E06-98D1-9A28478B8B48}"/>
              </a:ext>
            </a:extLst>
          </p:cNvPr>
          <p:cNvSpPr txBox="1"/>
          <p:nvPr/>
        </p:nvSpPr>
        <p:spPr>
          <a:xfrm>
            <a:off x="-1" y="719977"/>
            <a:ext cx="195072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744176-445D-4249-8CC6-9DAA7BEA9222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ECC2E-FF6C-41FB-99AB-5D10BEE2B1CB}"/>
              </a:ext>
            </a:extLst>
          </p:cNvPr>
          <p:cNvSpPr txBox="1"/>
          <p:nvPr/>
        </p:nvSpPr>
        <p:spPr>
          <a:xfrm>
            <a:off x="1584960" y="615916"/>
            <a:ext cx="8915400" cy="7602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반죽이나 골드의 경우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 시 한번에 올라가는 것이 아니라 일정시간을 두고 오르는 텍스트 애니메이션 연출을 하기 때문에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짧은 시간안에 값이 급격히 변동하게 되면 애니메이션 및 최종 값이 이상해지는 문제가 발생함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코루틴의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로직 문제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GameManager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::Count())</a:t>
            </a:r>
          </a:p>
          <a:p>
            <a:pPr lvl="1"/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재화가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오버플로우가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나지 않도록 자체적인 게임 내의 골드 단위 설정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(ex : 999,999,999G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다음은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1aG)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로직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밸런스 조절과 연계되기 때문에 신중히 설정할 필요성이 있음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진입 상태에서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조건을 또 다시 충족했을 때에 대한 처리 필요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현재는 </a:t>
            </a:r>
            <a:r>
              <a:rPr lang="ko-KR" altLang="en-US" sz="2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피버모드가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끝나면 배경색은 원래대로 돌아오지만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2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피버모드의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혜택 수치는 적용되고 있음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필요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기기에 맞는 게임의 해상도 조절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2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Transform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Anchor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설정을 통해 적절하게 조절 필요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플랫폼에 맞는 게임 빌드 및 호환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현재는 안드로이드 환경에서만 테스트 함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800" b="1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스크립트의 비효율적 구현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코드의 내용이 다소 비효율적일 수 있음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이외에도 모바일 환경에서 생각보다 버튼 크기가 작아 클릭이 잘 되지 않거나</a:t>
            </a:r>
            <a:r>
              <a:rPr lang="en-US" altLang="ko-KR" sz="2000" b="1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아직 발견하지 못한 문제들이 존재할 수 있음</a:t>
            </a:r>
            <a:endParaRPr lang="en-US" altLang="ko-KR" sz="2000" b="1" dirty="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7DEEE-CA2C-4851-9422-2D62FC8E7330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A050BC-1277-47F4-AFCC-273121F2B1DF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KakaoTalk_Recording_20220210_133235">
            <a:hlinkClick r:id="" action="ppaction://media"/>
            <a:extLst>
              <a:ext uri="{FF2B5EF4-FFF2-40B4-BE49-F238E27FC236}">
                <a16:creationId xmlns:a16="http://schemas.microsoft.com/office/drawing/2014/main" id="{479370B1-C755-4BAC-BF34-F9D334A38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6532" y="1079921"/>
            <a:ext cx="3444875" cy="6217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8C57FF-1B19-4807-B261-E1C18D0A82BF}"/>
              </a:ext>
            </a:extLst>
          </p:cNvPr>
          <p:cNvSpPr txBox="1"/>
          <p:nvPr/>
        </p:nvSpPr>
        <p:spPr>
          <a:xfrm>
            <a:off x="10546080" y="7460158"/>
            <a:ext cx="3581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코루틴의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로직 문제 영상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45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BB67893-D6AB-4E06-98D1-9A28478B8B48}"/>
              </a:ext>
            </a:extLst>
          </p:cNvPr>
          <p:cNvSpPr txBox="1"/>
          <p:nvPr/>
        </p:nvSpPr>
        <p:spPr>
          <a:xfrm>
            <a:off x="0" y="697561"/>
            <a:ext cx="42062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744176-445D-4249-8CC6-9DAA7BEA9222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ECC2E-FF6C-41FB-99AB-5D10BEE2B1CB}"/>
              </a:ext>
            </a:extLst>
          </p:cNvPr>
          <p:cNvSpPr txBox="1"/>
          <p:nvPr/>
        </p:nvSpPr>
        <p:spPr>
          <a:xfrm>
            <a:off x="279586" y="1096568"/>
            <a:ext cx="14067642" cy="71835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내의 밸런스 조절</a:t>
            </a:r>
            <a:endParaRPr lang="en-US" altLang="ko-KR" sz="1920" b="1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획득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반죽량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타코야키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제작 시 소요되는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반죽량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다코야키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판매 시 획득하는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골드량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진입 요구 콤보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지속시간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스킬의 지속시간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상점에서 판매하는 모든 아이템의 가격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업적의 보상치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펫의 능력 등 게임의 밸런스를 위해 고려해야할 수많은 사안이 존재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192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휘젓개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아이템의 종류 추가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현재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아이템의 최고 레벨은 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밖에 되지 않기 때문에 단계를 더 확장할 필요가 있음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작명도 필요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펫의 종류 추가 및 레벨 개념 추가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레벨이 상승할수록 더 높은 성능을 내도록 설정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펫의 레벨은 먹이와 같은 아이템을 추가하여 올릴 수 있도록 설정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레벨에 비례하여 외형이 화려하게 변화하는 것도 고려해볼 수 있음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펫의 구매 방식 변경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기존에는 상점의 펫 탭에서 원하는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펫을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직접 구매했지만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가챠 시스템을 도입하여 임의로 뽑는 방식을 적용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펫의 뽑기 확률 설정과 중복된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펫을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뽑았을 때에 대한 처리 방안 모색 필요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애초에 중복을 없앨 수도 있음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클리커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게임의 컨셉에 맞게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펫을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뽑을 때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알을 연타하여 부수는 방식을 사용하는 것도 고려해볼 수 있음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건물 레벨에 비례하여 수용 가능한 펫 수를 제한하는 방법도 고려해볼 수 있음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920" b="1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재접속시의 재화 획득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시간 관련 함수를 이용하여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 시간과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재접속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시간 간의 차를 구해 시간에 비례하는 재화 보상제도 도입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920" b="1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기능 추가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상점에서 아이템을 구매하여 도감이 갱신되는 등의 변화가 있을 때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N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모양의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조그만한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알림 아이콘을 추가하여 유저가 변화를 감지하고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확인 시에 아이콘이 사라지도록 하는 연출을 고려해볼 수 있음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61252-A532-4408-8B63-91F1DC21866F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44D29-6220-4083-A23B-4BEB7BAA5CB4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844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744176-445D-4249-8CC6-9DAA7BEA9222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47501-0DED-4D90-882B-363F41488C82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8A07C-3A0B-4646-90CD-D3A914F79957}"/>
              </a:ext>
            </a:extLst>
          </p:cNvPr>
          <p:cNvSpPr txBox="1"/>
          <p:nvPr/>
        </p:nvSpPr>
        <p:spPr>
          <a:xfrm>
            <a:off x="852543" y="1133154"/>
            <a:ext cx="12921727" cy="51152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단골 손님 이벤트 도입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일정 시간마다 단골 손님이 왔다는 연출 설정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단골 손님이 오게 되면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일정 시간동안 최대한 많은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타코야키를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판매하는 것을 유도하여 제한시간 이후 판매한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타코야키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수량에 비례하는 풍성한 보상 지급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단골 손님이 온 시점에는 자동판매 스킬을 구매하지 못하도록 설정하여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유저가 자동판매 스킬을 좀 더 신중하게 사용하고 시기 적절하게 사용했을 때의 쾌감과 효율성을 극대화하는 것을 유도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920" b="1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환생 시스템의 도입</a:t>
            </a:r>
            <a:endParaRPr lang="en-US" altLang="ko-KR" sz="1920" b="1" dirty="0">
              <a:solidFill>
                <a:srgbClr val="3F5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타 게임과 유사하게 환생 시스템을 도입하여 오직 환생시에만 획득 가능한 재화를 추가하고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재화로 구매 가능한 아이템을 추가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환생 아이템은 유저가 환생해야 할 가치가 충분하다고 느낄 정도로 구성해야 함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buFont typeface="Arial" panose="020B0604020202020204" pitchFamily="34" charset="0"/>
              <a:buChar char="•"/>
            </a:pP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건물 및 고양이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요리사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업그레이드 도입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휘젓개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레시피와 같이 건물과 고양이도 업그레이드할 수 있도록 설정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레벨에 비례하여 외형이 </a:t>
            </a:r>
            <a:r>
              <a:rPr lang="ko-KR" altLang="en-US" sz="192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화려해지며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 중앙에 위치한 건물과 고양이의 이미지도 그 즉시 변경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다음과 같은 업그레이드 효과를 고려해볼 수 있음</a:t>
            </a:r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192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363AAE8-35A5-4435-9A17-D8483295A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271369"/>
              </p:ext>
            </p:extLst>
          </p:nvPr>
        </p:nvGraphicFramePr>
        <p:xfrm>
          <a:off x="1676400" y="5915144"/>
          <a:ext cx="10485120" cy="2218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2556">
                  <a:extLst>
                    <a:ext uri="{9D8B030D-6E8A-4147-A177-3AD203B41FA5}">
                      <a16:colId xmlns:a16="http://schemas.microsoft.com/office/drawing/2014/main" val="1226661552"/>
                    </a:ext>
                  </a:extLst>
                </a:gridCol>
                <a:gridCol w="8322564">
                  <a:extLst>
                    <a:ext uri="{9D8B030D-6E8A-4147-A177-3AD203B41FA5}">
                      <a16:colId xmlns:a16="http://schemas.microsoft.com/office/drawing/2014/main" val="1760882465"/>
                    </a:ext>
                  </a:extLst>
                </a:gridCol>
              </a:tblGrid>
              <a:tr h="316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업그레이드 대상</a:t>
                      </a:r>
                    </a:p>
                  </a:txBody>
                  <a:tcPr marL="73152" marR="73152" marT="36576" marB="3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적용시킬 만한 업그레이드 능력</a:t>
                      </a:r>
                    </a:p>
                  </a:txBody>
                  <a:tcPr marL="73152" marR="73152" marT="36576" marB="3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09833"/>
                  </a:ext>
                </a:extLst>
              </a:tr>
              <a:tr h="31699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</a:t>
                      </a:r>
                    </a:p>
                  </a:txBody>
                  <a:tcPr marL="73152" marR="73152" marT="36576" marB="3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타코야키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판매에 필요한 </a:t>
                      </a:r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반죽량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○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</a:t>
                      </a:r>
                    </a:p>
                  </a:txBody>
                  <a:tcPr marL="73152" marR="73152" marT="36576" marB="3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036874"/>
                  </a:ext>
                </a:extLst>
              </a:tr>
              <a:tr h="316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 가능한 펫 수 ○증가</a:t>
                      </a:r>
                    </a:p>
                  </a:txBody>
                  <a:tcPr marL="73152" marR="73152" marT="36576" marB="3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337727"/>
                  </a:ext>
                </a:extLst>
              </a:tr>
              <a:tr h="316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2" marR="73152" marT="36576" marB="3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단골손님 이벤트가 더 잦은 빈도로 발생</a:t>
                      </a:r>
                    </a:p>
                  </a:txBody>
                  <a:tcPr marL="73152" marR="73152" marT="36576" marB="3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48871"/>
                  </a:ext>
                </a:extLst>
              </a:tr>
              <a:tr h="31699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고양이</a:t>
                      </a:r>
                      <a:endParaRPr lang="en-US" altLang="ko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요리사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152" marR="73152" marT="36576" marB="3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골드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반죽 </a:t>
                      </a:r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획득량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○배 추가 증가</a:t>
                      </a:r>
                    </a:p>
                  </a:txBody>
                  <a:tcPr marL="73152" marR="73152" marT="36576" marB="3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4968"/>
                  </a:ext>
                </a:extLst>
              </a:tr>
              <a:tr h="316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피버모드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진입 콤보 ○감소</a:t>
                      </a:r>
                    </a:p>
                  </a:txBody>
                  <a:tcPr marL="73152" marR="73152" marT="36576" marB="3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34521"/>
                  </a:ext>
                </a:extLst>
              </a:tr>
              <a:tr h="316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피버모드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진입 시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획득 </a:t>
                      </a:r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반죽량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타코야키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판매 획득 </a:t>
                      </a:r>
                      <a:r>
                        <a:rPr lang="ko-KR" altLang="en-US" sz="16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골드량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○배 추가 증가</a:t>
                      </a:r>
                    </a:p>
                  </a:txBody>
                  <a:tcPr marL="73152" marR="73152" marT="36576" marB="365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9900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7AD9FCC-69BD-49AC-A961-1034B4E100C1}"/>
              </a:ext>
            </a:extLst>
          </p:cNvPr>
          <p:cNvSpPr txBox="1"/>
          <p:nvPr/>
        </p:nvSpPr>
        <p:spPr>
          <a:xfrm>
            <a:off x="0" y="697561"/>
            <a:ext cx="42062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D9BCF-EAB7-4994-813C-E58353E3127D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415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744176-445D-4249-8CC6-9DAA7BEA9222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47501-0DED-4D90-882B-363F41488C82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D9FCC-69BD-49AC-A961-1034B4E100C1}"/>
              </a:ext>
            </a:extLst>
          </p:cNvPr>
          <p:cNvSpPr txBox="1"/>
          <p:nvPr/>
        </p:nvSpPr>
        <p:spPr>
          <a:xfrm>
            <a:off x="0" y="697561"/>
            <a:ext cx="42062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D9BCF-EAB7-4994-813C-E58353E3127D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36166-4D34-478C-A87E-4C6EE7254574}"/>
              </a:ext>
            </a:extLst>
          </p:cNvPr>
          <p:cNvSpPr txBox="1"/>
          <p:nvPr/>
        </p:nvSpPr>
        <p:spPr>
          <a:xfrm>
            <a:off x="3512146" y="7526390"/>
            <a:ext cx="73867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단골손님 등 이것저것 기초 스케치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6D8F6C-2826-4FD8-8D75-C9A25C826E7F}"/>
              </a:ext>
            </a:extLst>
          </p:cNvPr>
          <p:cNvGrpSpPr/>
          <p:nvPr/>
        </p:nvGrpSpPr>
        <p:grpSpPr>
          <a:xfrm>
            <a:off x="685800" y="1509399"/>
            <a:ext cx="13273574" cy="5712351"/>
            <a:chOff x="685800" y="1509399"/>
            <a:chExt cx="13273574" cy="5712351"/>
          </a:xfrm>
          <a:effectLst/>
        </p:grpSpPr>
        <p:pic>
          <p:nvPicPr>
            <p:cNvPr id="15" name="그림 14" descr="텍스트, 화이트보드, 선화이(가) 표시된 사진&#10;&#10;자동 생성된 설명">
              <a:extLst>
                <a:ext uri="{FF2B5EF4-FFF2-40B4-BE49-F238E27FC236}">
                  <a16:creationId xmlns:a16="http://schemas.microsoft.com/office/drawing/2014/main" id="{2231EE61-1EBF-427B-926A-EC2732CFD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374" y="3298226"/>
              <a:ext cx="6638662" cy="3923524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115DBA-84B4-4D54-A9C7-FFA0A7DD2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920" y="1509400"/>
              <a:ext cx="6846454" cy="3442098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F1A946-6049-4C34-8E66-30311AF5E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509399"/>
              <a:ext cx="5588561" cy="3577655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55393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BB67893-D6AB-4E06-98D1-9A28478B8B48}"/>
              </a:ext>
            </a:extLst>
          </p:cNvPr>
          <p:cNvSpPr txBox="1"/>
          <p:nvPr/>
        </p:nvSpPr>
        <p:spPr>
          <a:xfrm>
            <a:off x="4" y="697561"/>
            <a:ext cx="347471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예상 필요 리소스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744176-445D-4249-8CC6-9DAA7BEA9222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ECC2E-FF6C-41FB-99AB-5D10BEE2B1CB}"/>
              </a:ext>
            </a:extLst>
          </p:cNvPr>
          <p:cNvSpPr txBox="1"/>
          <p:nvPr/>
        </p:nvSpPr>
        <p:spPr>
          <a:xfrm>
            <a:off x="623461" y="1373327"/>
            <a:ext cx="13379892" cy="61873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74319" indent="-274319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레벨에 비례하여 외형이 화려해지는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반죽하고 있는 요리사 고양이의 </a:t>
            </a:r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스프라이트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endParaRPr lang="en-US" altLang="ko-KR" sz="224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레벨에 비례하여 외형이 화려해지는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건물의 이미지</a:t>
            </a:r>
            <a:endParaRPr lang="en-US" altLang="ko-KR" sz="224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종류의 펫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꼭 고양이가 아니어도 됨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IDLE </a:t>
            </a:r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스프라이트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펫의 먹이 이미지</a:t>
            </a:r>
            <a:endParaRPr lang="en-US" altLang="ko-KR" sz="224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불빛이 가득한 야시장의 배경 및 뒷부분을 장식할 구름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달이나 폭죽과 같은 시각적 이미지</a:t>
            </a:r>
            <a:endParaRPr lang="en-US" altLang="ko-KR" sz="224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폭죽 터지듯 쏟아지는 </a:t>
            </a:r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타코야키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진입시에는 더 많은 </a:t>
            </a:r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 가능하도록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74319" indent="-274319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컨셉에 맞는 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판넬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폰트</a:t>
            </a:r>
            <a:endParaRPr lang="en-US" altLang="ko-KR" sz="224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이외 각 이벤트 연출에 필요한 </a:t>
            </a:r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스프라이트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</a:t>
            </a:r>
            <a:endParaRPr lang="en-US" altLang="ko-KR" sz="224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아이콘 이미지</a:t>
            </a:r>
            <a:endParaRPr lang="en-US" altLang="ko-KR" sz="224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4319" indent="-274319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리소스를 일부 유지할 경우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해당 리소스에 대한 저작권 문제도 고려해야 함</a:t>
            </a:r>
            <a:endParaRPr lang="en-US" altLang="ko-KR" sz="224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61252-A532-4408-8B63-91F1DC21866F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D3137-8F13-4206-8789-92A7B8BCB3EC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37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418071B-D8DF-481A-828C-F6CF70C51D4B}"/>
              </a:ext>
            </a:extLst>
          </p:cNvPr>
          <p:cNvSpPr/>
          <p:nvPr/>
        </p:nvSpPr>
        <p:spPr>
          <a:xfrm>
            <a:off x="4876800" y="2298526"/>
            <a:ext cx="4876800" cy="10907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E2AB5-EFF7-4C1C-9816-47761D4E6FBC}"/>
              </a:ext>
            </a:extLst>
          </p:cNvPr>
          <p:cNvSpPr txBox="1"/>
          <p:nvPr/>
        </p:nvSpPr>
        <p:spPr>
          <a:xfrm>
            <a:off x="5384206" y="1545250"/>
            <a:ext cx="3861990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32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3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95910-AFB5-4694-8CAB-00DBED18F982}"/>
              </a:ext>
            </a:extLst>
          </p:cNvPr>
          <p:cNvSpPr txBox="1"/>
          <p:nvPr/>
        </p:nvSpPr>
        <p:spPr>
          <a:xfrm>
            <a:off x="4089679" y="2703385"/>
            <a:ext cx="6451042" cy="31186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94360" indent="-59436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5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256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4360" indent="-59436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5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</a:t>
            </a:r>
            <a:endParaRPr lang="en-US" altLang="ko-KR" sz="256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4360" indent="-59436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5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</a:t>
            </a:r>
            <a:endParaRPr lang="en-US" altLang="ko-KR" sz="256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4360" indent="-59436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5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256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862A8-1744-4D88-BDD0-3F3D5D6DD9B9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3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ADF1DF-B010-49A3-93A9-11F9B242B6AE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B2CA8-FF41-48AF-92B5-B5A2518125B9}"/>
              </a:ext>
            </a:extLst>
          </p:cNvPr>
          <p:cNvSpPr txBox="1"/>
          <p:nvPr/>
        </p:nvSpPr>
        <p:spPr>
          <a:xfrm>
            <a:off x="7162800" y="1084192"/>
            <a:ext cx="6637468" cy="605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6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게임명</a:t>
            </a:r>
            <a:endParaRPr lang="en-US" altLang="ko-KR" sz="256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네코타코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Neko-Tako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56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6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lang="en-US" altLang="ko-KR" sz="256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 방치형 </a:t>
            </a:r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클리커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endParaRPr lang="en-US" altLang="ko-KR" sz="224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6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6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인원</a:t>
            </a:r>
            <a:endParaRPr lang="en-US" altLang="ko-KR" sz="256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싱글 플레이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56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6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  <a:endParaRPr lang="en-US" altLang="ko-KR" sz="256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화면을 터치하여 각종 재화를 획득하고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1"/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아이템을 구매하여 </a:t>
            </a:r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타코야키의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달인 고양이와 함께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자신만의 </a:t>
            </a:r>
            <a:r>
              <a:rPr lang="ko-KR" altLang="en-US" sz="224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타코야키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가게를 키워 나가세요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56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6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6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게임</a:t>
            </a:r>
            <a:endParaRPr lang="en-US" altLang="ko-KR" sz="256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주모 키우기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신병 키우기</a:t>
            </a:r>
            <a:r>
              <a:rPr lang="en-US" altLang="ko-KR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4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비둘기 키우기 등</a:t>
            </a:r>
            <a:endParaRPr lang="en-US" altLang="ko-KR" sz="224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EDB706-9F5C-4325-801D-B2A16E6CE652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306051-2920-4111-88FC-CA470F0B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003492"/>
            <a:ext cx="3505200" cy="62226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6350" stA="52000" endA="300" endPos="1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CF404C-F65C-42E9-8A3C-FA8CF4E11B0D}"/>
              </a:ext>
            </a:extLst>
          </p:cNvPr>
          <p:cNvSpPr txBox="1"/>
          <p:nvPr/>
        </p:nvSpPr>
        <p:spPr>
          <a:xfrm>
            <a:off x="0" y="719977"/>
            <a:ext cx="225910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92534-F444-4476-846E-938F5C4B6A98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2B69A73-8732-4231-ACA6-FC8514E98BF4}"/>
              </a:ext>
            </a:extLst>
          </p:cNvPr>
          <p:cNvGrpSpPr/>
          <p:nvPr/>
        </p:nvGrpSpPr>
        <p:grpSpPr>
          <a:xfrm>
            <a:off x="975360" y="2244090"/>
            <a:ext cx="3456000" cy="3456000"/>
            <a:chOff x="1219200" y="3162300"/>
            <a:chExt cx="4320000" cy="4320000"/>
          </a:xfrm>
          <a:effectLst>
            <a:glow rad="63500">
              <a:schemeClr val="bg1">
                <a:alpha val="40000"/>
              </a:schemeClr>
            </a:glow>
          </a:effectLst>
        </p:grpSpPr>
        <p:pic>
          <p:nvPicPr>
            <p:cNvPr id="1028" name="Picture 4" descr="Unity Icon Png #432893 - Free Icons Library">
              <a:extLst>
                <a:ext uri="{FF2B5EF4-FFF2-40B4-BE49-F238E27FC236}">
                  <a16:creationId xmlns:a16="http://schemas.microsoft.com/office/drawing/2014/main" id="{FFD8F758-3EF7-42D4-8A61-8586A5444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9200" y="3882300"/>
              <a:ext cx="2880000" cy="2880000"/>
            </a:xfrm>
            <a:prstGeom prst="rect">
              <a:avLst/>
            </a:prstGeom>
            <a:noFill/>
            <a:effectLst>
              <a:glow rad="1016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05082DF0-CDD5-45A9-8AD0-69B4B56822CF}"/>
                </a:ext>
              </a:extLst>
            </p:cNvPr>
            <p:cNvSpPr/>
            <p:nvPr/>
          </p:nvSpPr>
          <p:spPr>
            <a:xfrm>
              <a:off x="1219200" y="3162300"/>
              <a:ext cx="4320000" cy="4320000"/>
            </a:xfrm>
            <a:prstGeom prst="donut">
              <a:avLst>
                <a:gd name="adj" fmla="val 546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F899F6-21B1-4A40-BC3F-1CCE0FEC9DCE}"/>
              </a:ext>
            </a:extLst>
          </p:cNvPr>
          <p:cNvGrpSpPr/>
          <p:nvPr/>
        </p:nvGrpSpPr>
        <p:grpSpPr>
          <a:xfrm>
            <a:off x="5585407" y="2244090"/>
            <a:ext cx="3456000" cy="3456000"/>
            <a:chOff x="7467600" y="3162300"/>
            <a:chExt cx="4320000" cy="4320000"/>
          </a:xfrm>
          <a:effectLst>
            <a:glow rad="63500">
              <a:schemeClr val="bg1">
                <a:alpha val="40000"/>
              </a:schemeClr>
            </a:glow>
          </a:effectLst>
        </p:grpSpPr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06A747CC-D05E-441C-B454-24601F2D5837}"/>
                </a:ext>
              </a:extLst>
            </p:cNvPr>
            <p:cNvSpPr/>
            <p:nvPr/>
          </p:nvSpPr>
          <p:spPr>
            <a:xfrm>
              <a:off x="7467600" y="3162300"/>
              <a:ext cx="4320000" cy="4320000"/>
            </a:xfrm>
            <a:prstGeom prst="donut">
              <a:avLst>
                <a:gd name="adj" fmla="val 546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">
                <a:solidFill>
                  <a:schemeClr val="tx1"/>
                </a:solidFill>
              </a:endParaRPr>
            </a:p>
          </p:txBody>
        </p:sp>
        <p:pic>
          <p:nvPicPr>
            <p:cNvPr id="1032" name="Picture 8" descr="C# [ Download - Logo - icon ] png svg">
              <a:extLst>
                <a:ext uri="{FF2B5EF4-FFF2-40B4-BE49-F238E27FC236}">
                  <a16:creationId xmlns:a16="http://schemas.microsoft.com/office/drawing/2014/main" id="{9AD93802-B157-4A3F-A07E-18D6AF0F0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7600" y="3882300"/>
              <a:ext cx="2880000" cy="2880000"/>
            </a:xfrm>
            <a:prstGeom prst="rect">
              <a:avLst/>
            </a:prstGeom>
            <a:noFill/>
            <a:effectLst>
              <a:glow rad="1016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B60BE6-A57C-455D-ADBB-A3DCF581B091}"/>
              </a:ext>
            </a:extLst>
          </p:cNvPr>
          <p:cNvGrpSpPr/>
          <p:nvPr/>
        </p:nvGrpSpPr>
        <p:grpSpPr>
          <a:xfrm>
            <a:off x="10195456" y="2225040"/>
            <a:ext cx="3456000" cy="3456000"/>
            <a:chOff x="12927600" y="3160125"/>
            <a:chExt cx="4320000" cy="4320000"/>
          </a:xfrm>
          <a:effectLst>
            <a:glow rad="101600">
              <a:schemeClr val="bg1">
                <a:alpha val="60000"/>
              </a:schemeClr>
            </a:glow>
          </a:effectLst>
        </p:grpSpPr>
        <p:pic>
          <p:nvPicPr>
            <p:cNvPr id="1034" name="Picture 10" descr="visual studio 2019 new icon | The Dream of Super Surplus Power">
              <a:extLst>
                <a:ext uri="{FF2B5EF4-FFF2-40B4-BE49-F238E27FC236}">
                  <a16:creationId xmlns:a16="http://schemas.microsoft.com/office/drawing/2014/main" id="{DA445C65-3CA9-4BB3-A814-30E27641F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4400" y="3880125"/>
              <a:ext cx="3686400" cy="28800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BA87F57D-88F0-4585-AE48-17BF299347FC}"/>
                </a:ext>
              </a:extLst>
            </p:cNvPr>
            <p:cNvSpPr/>
            <p:nvPr/>
          </p:nvSpPr>
          <p:spPr>
            <a:xfrm>
              <a:off x="12927600" y="3160125"/>
              <a:ext cx="4320000" cy="4320000"/>
            </a:xfrm>
            <a:prstGeom prst="donut">
              <a:avLst>
                <a:gd name="adj" fmla="val 546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31E3ED-380B-4FB4-9562-9749D3EB0FA3}"/>
              </a:ext>
            </a:extLst>
          </p:cNvPr>
          <p:cNvSpPr txBox="1"/>
          <p:nvPr/>
        </p:nvSpPr>
        <p:spPr>
          <a:xfrm>
            <a:off x="893280" y="6249421"/>
            <a:ext cx="3456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유니티 </a:t>
            </a:r>
            <a:r>
              <a:rPr lang="en-US" altLang="ko-KR" sz="288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3.27f1(LTS)</a:t>
            </a:r>
            <a:endParaRPr lang="ko-KR" altLang="en-US" sz="2880" b="1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5B06-0BAC-4EB1-9837-44063D811CD7}"/>
              </a:ext>
            </a:extLst>
          </p:cNvPr>
          <p:cNvSpPr txBox="1"/>
          <p:nvPr/>
        </p:nvSpPr>
        <p:spPr>
          <a:xfrm>
            <a:off x="9900319" y="6245510"/>
            <a:ext cx="404627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비쥬얼</a:t>
            </a:r>
            <a:r>
              <a:rPr lang="ko-KR" altLang="en-US" sz="288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스튜디오</a:t>
            </a:r>
            <a:r>
              <a:rPr lang="en-US" altLang="ko-KR" sz="288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2019</a:t>
            </a:r>
            <a:endParaRPr lang="ko-KR" altLang="en-US" sz="2880" b="1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5CA296-A594-49FB-A5F4-30F5DA281500}"/>
              </a:ext>
            </a:extLst>
          </p:cNvPr>
          <p:cNvSpPr txBox="1"/>
          <p:nvPr/>
        </p:nvSpPr>
        <p:spPr>
          <a:xfrm>
            <a:off x="6033247" y="6249421"/>
            <a:ext cx="256032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8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C# </a:t>
            </a:r>
            <a:r>
              <a:rPr lang="ko-KR" altLang="en-US" sz="288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BEE5F6-C510-441D-A460-2BBDA381F6DF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58696D-A243-4CE1-8FD4-F366ACA8B162}"/>
              </a:ext>
            </a:extLst>
          </p:cNvPr>
          <p:cNvSpPr txBox="1"/>
          <p:nvPr/>
        </p:nvSpPr>
        <p:spPr>
          <a:xfrm>
            <a:off x="0" y="719978"/>
            <a:ext cx="26212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플랫폼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23FE5-F216-4CCF-AFE8-AC3CA7C879EE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A59ACF-614A-41E3-A420-0A16A80570E4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65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CE27CD-51A1-4212-A28A-DBDC77669719}"/>
              </a:ext>
            </a:extLst>
          </p:cNvPr>
          <p:cNvSpPr txBox="1"/>
          <p:nvPr/>
        </p:nvSpPr>
        <p:spPr>
          <a:xfrm>
            <a:off x="7088503" y="3421464"/>
            <a:ext cx="330327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화면을 터치하여 전환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74DE89A-F2FB-4ADB-A78C-86E1FAC1677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7101837" y="1752601"/>
            <a:ext cx="0" cy="6425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106309-60C8-4ECB-BEF8-20D0867F8464}"/>
              </a:ext>
            </a:extLst>
          </p:cNvPr>
          <p:cNvSpPr/>
          <p:nvPr/>
        </p:nvSpPr>
        <p:spPr>
          <a:xfrm>
            <a:off x="5644515" y="2395103"/>
            <a:ext cx="2914649" cy="9144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4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TitleScene</a:t>
            </a:r>
            <a:endParaRPr lang="ko-KR" altLang="en-US" sz="224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5204ADBD-D5DF-4CDF-8ACE-7A6FF43CC497}"/>
              </a:ext>
            </a:extLst>
          </p:cNvPr>
          <p:cNvSpPr/>
          <p:nvPr/>
        </p:nvSpPr>
        <p:spPr>
          <a:xfrm>
            <a:off x="5638800" y="838200"/>
            <a:ext cx="2926079" cy="914400"/>
          </a:xfrm>
          <a:prstGeom prst="flowChartTermina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4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E9705E85-2E51-48CB-988E-1D4569EB0CB1}"/>
              </a:ext>
            </a:extLst>
          </p:cNvPr>
          <p:cNvSpPr/>
          <p:nvPr/>
        </p:nvSpPr>
        <p:spPr>
          <a:xfrm>
            <a:off x="5629274" y="7043177"/>
            <a:ext cx="2926079" cy="914400"/>
          </a:xfrm>
          <a:prstGeom prst="flowChartTermina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4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CBB576-9C1F-4062-A34C-8D3AFB9515D8}"/>
              </a:ext>
            </a:extLst>
          </p:cNvPr>
          <p:cNvSpPr/>
          <p:nvPr/>
        </p:nvSpPr>
        <p:spPr>
          <a:xfrm>
            <a:off x="5640703" y="3952005"/>
            <a:ext cx="2914649" cy="91440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4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GameScene</a:t>
            </a:r>
            <a:endParaRPr lang="ko-KR" altLang="en-US" sz="224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CD6F3DC-383E-4027-ABCA-EDBC18A9E390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7098028" y="3309502"/>
            <a:ext cx="3810" cy="6425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6F455C9-DA1C-40DB-BB6C-996BE4ACC1B0}"/>
              </a:ext>
            </a:extLst>
          </p:cNvPr>
          <p:cNvSpPr/>
          <p:nvPr/>
        </p:nvSpPr>
        <p:spPr>
          <a:xfrm>
            <a:off x="5650226" y="5494547"/>
            <a:ext cx="2895599" cy="914401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FB1B3DC-643E-4857-A6F4-5CA80B49AFED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flipH="1">
            <a:off x="7098029" y="4866406"/>
            <a:ext cx="1" cy="6281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F373BF-DA81-44B9-87F4-3B0C041B8307}"/>
              </a:ext>
            </a:extLst>
          </p:cNvPr>
          <p:cNvCxnSpPr>
            <a:cxnSpLocks/>
            <a:stCxn id="29" idx="2"/>
            <a:endCxn id="18" idx="0"/>
          </p:cNvCxnSpPr>
          <p:nvPr/>
        </p:nvCxnSpPr>
        <p:spPr>
          <a:xfrm flipH="1">
            <a:off x="7092314" y="6408949"/>
            <a:ext cx="5714" cy="63423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F26CA69-A86B-4527-9BB0-581F9595A366}"/>
              </a:ext>
            </a:extLst>
          </p:cNvPr>
          <p:cNvSpPr txBox="1"/>
          <p:nvPr/>
        </p:nvSpPr>
        <p:spPr>
          <a:xfrm>
            <a:off x="4162763" y="4986877"/>
            <a:ext cx="666751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lang="ko-KR" altLang="en-US" sz="224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B80A1D-ED81-4ECD-8F8E-29D31EE100F5}"/>
              </a:ext>
            </a:extLst>
          </p:cNvPr>
          <p:cNvSpPr txBox="1"/>
          <p:nvPr/>
        </p:nvSpPr>
        <p:spPr>
          <a:xfrm>
            <a:off x="6421752" y="6488373"/>
            <a:ext cx="666751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224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54D8B3-8A99-46DA-80F5-AF93DE2BBC16}"/>
              </a:ext>
            </a:extLst>
          </p:cNvPr>
          <p:cNvCxnSpPr>
            <a:cxnSpLocks/>
            <a:stCxn id="29" idx="1"/>
            <a:endCxn id="19" idx="1"/>
          </p:cNvCxnSpPr>
          <p:nvPr/>
        </p:nvCxnSpPr>
        <p:spPr>
          <a:xfrm rot="10800000">
            <a:off x="5640705" y="4409205"/>
            <a:ext cx="9524" cy="1542544"/>
          </a:xfrm>
          <a:prstGeom prst="bentConnector3">
            <a:avLst>
              <a:gd name="adj1" fmla="val 8345569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65D1A36-0C7E-46A5-B6FF-D1FAFFE34E63}"/>
              </a:ext>
            </a:extLst>
          </p:cNvPr>
          <p:cNvSpPr txBox="1"/>
          <p:nvPr/>
        </p:nvSpPr>
        <p:spPr>
          <a:xfrm>
            <a:off x="7169148" y="4978367"/>
            <a:ext cx="664019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상단의 옵션 버튼을 클릭하여 </a:t>
            </a:r>
            <a:r>
              <a:rPr lang="ko-KR" altLang="en-US" sz="224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옵션창</a:t>
            </a:r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활성화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E0EAC8-3391-4704-A074-334D09D4A48A}"/>
              </a:ext>
            </a:extLst>
          </p:cNvPr>
          <p:cNvSpPr txBox="1"/>
          <p:nvPr/>
        </p:nvSpPr>
        <p:spPr>
          <a:xfrm>
            <a:off x="7088504" y="6488374"/>
            <a:ext cx="3085466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4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 데이터 저장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32D007-82BB-4C02-90A9-74137732550B}"/>
              </a:ext>
            </a:extLst>
          </p:cNvPr>
          <p:cNvSpPr txBox="1"/>
          <p:nvPr/>
        </p:nvSpPr>
        <p:spPr>
          <a:xfrm>
            <a:off x="8763000" y="838200"/>
            <a:ext cx="579120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시간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92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마다 게임 내 데이터 자동 저장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7E42869-4721-4BA5-9077-2FB027D9B257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795CB1-4EA1-47AA-B210-AD3C330ECACB}"/>
              </a:ext>
            </a:extLst>
          </p:cNvPr>
          <p:cNvSpPr txBox="1"/>
          <p:nvPr/>
        </p:nvSpPr>
        <p:spPr>
          <a:xfrm>
            <a:off x="0" y="719978"/>
            <a:ext cx="26212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CBB0D-FE4B-45EE-B205-7093B63341D9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49EBA6-F75F-4968-B1F8-AA60D66D98A9}"/>
              </a:ext>
            </a:extLst>
          </p:cNvPr>
          <p:cNvSpPr txBox="1"/>
          <p:nvPr/>
        </p:nvSpPr>
        <p:spPr>
          <a:xfrm>
            <a:off x="14173200" y="7859139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51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47E42869-4721-4BA5-9077-2FB027D9B257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795CB1-4EA1-47AA-B210-AD3C330ECACB}"/>
              </a:ext>
            </a:extLst>
          </p:cNvPr>
          <p:cNvSpPr txBox="1"/>
          <p:nvPr/>
        </p:nvSpPr>
        <p:spPr>
          <a:xfrm>
            <a:off x="0" y="719978"/>
            <a:ext cx="26212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 방법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1BAF8B4-4C5B-46FF-9810-14A75E3E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600" y="2094744"/>
            <a:ext cx="2880000" cy="510545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FA6409-9047-4508-A8AC-3FA6DD9C78C5}"/>
              </a:ext>
            </a:extLst>
          </p:cNvPr>
          <p:cNvSpPr txBox="1"/>
          <p:nvPr/>
        </p:nvSpPr>
        <p:spPr>
          <a:xfrm>
            <a:off x="111296" y="7263851"/>
            <a:ext cx="556860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화면을 클릭하면 콤보가 쌓이고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게임의 재화 중 하나인 반죽을 획득할 수 있습니다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6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B8890F-48CB-47AA-ACD2-C8F874B04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200" y="2041115"/>
            <a:ext cx="2880000" cy="515908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DDD6BF-0BFF-48D4-8AC1-FE770D79C676}"/>
              </a:ext>
            </a:extLst>
          </p:cNvPr>
          <p:cNvSpPr txBox="1"/>
          <p:nvPr/>
        </p:nvSpPr>
        <p:spPr>
          <a:xfrm>
            <a:off x="4174931" y="987743"/>
            <a:ext cx="627695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콤보 단위로 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76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초동안</a:t>
            </a:r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6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피버모드에</a:t>
            </a:r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진입할 수 있습니다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76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피버모드는</a:t>
            </a:r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 </a:t>
            </a:r>
            <a:r>
              <a:rPr lang="ko-KR" altLang="en-US" sz="176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반죽량과</a:t>
            </a:r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획득 </a:t>
            </a:r>
            <a:r>
              <a:rPr lang="ko-KR" altLang="en-US" sz="176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골드량이</a:t>
            </a:r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배로 증가합니다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사용시 지속시간을 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초로 증가시킬 수 있습니다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21FD87-799E-40E9-9A71-F8CDE22CEF1C}"/>
              </a:ext>
            </a:extLst>
          </p:cNvPr>
          <p:cNvGrpSpPr/>
          <p:nvPr/>
        </p:nvGrpSpPr>
        <p:grpSpPr>
          <a:xfrm>
            <a:off x="10223827" y="2041111"/>
            <a:ext cx="3631548" cy="5046530"/>
            <a:chOff x="12803123" y="2551390"/>
            <a:chExt cx="4539434" cy="6308162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11E8265-46F9-4C9F-9C7D-3E64864A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4000" y="2551390"/>
              <a:ext cx="2160000" cy="330473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C0335AE-F401-43C4-984B-38327AB1D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33563" y="5619552"/>
              <a:ext cx="2108994" cy="3240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8EA925D-ABF0-4040-83E7-15C59EF8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03123" y="5589683"/>
              <a:ext cx="2160000" cy="3212658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1E00C98-CC76-4F05-9DC2-0AC976909DB0}"/>
              </a:ext>
            </a:extLst>
          </p:cNvPr>
          <p:cNvSpPr txBox="1"/>
          <p:nvPr/>
        </p:nvSpPr>
        <p:spPr>
          <a:xfrm>
            <a:off x="9481729" y="7263851"/>
            <a:ext cx="518160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획득한 반죽을 소비하여 골드를 획득하고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상점에서 각종 아이템을 구매할 수 있습니다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6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9ABED-B6B0-4374-8CC1-384B9D93B357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AB0E9-7A3E-41EE-BC07-BC2983B6BCE7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95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47E42869-4721-4BA5-9077-2FB027D9B257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795CB1-4EA1-47AA-B210-AD3C330ECACB}"/>
              </a:ext>
            </a:extLst>
          </p:cNvPr>
          <p:cNvSpPr txBox="1"/>
          <p:nvPr/>
        </p:nvSpPr>
        <p:spPr>
          <a:xfrm>
            <a:off x="0" y="719978"/>
            <a:ext cx="26212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A6409-9047-4508-A8AC-3FA6DD9C78C5}"/>
              </a:ext>
            </a:extLst>
          </p:cNvPr>
          <p:cNvSpPr txBox="1"/>
          <p:nvPr/>
        </p:nvSpPr>
        <p:spPr>
          <a:xfrm>
            <a:off x="2572512" y="6957252"/>
            <a:ext cx="518160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업적을 클리어하게 되면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보상으로 골드를 획득할 수 있습니다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6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DDD6BF-0BFF-48D4-8AC1-FE770D79C676}"/>
              </a:ext>
            </a:extLst>
          </p:cNvPr>
          <p:cNvSpPr txBox="1"/>
          <p:nvPr/>
        </p:nvSpPr>
        <p:spPr>
          <a:xfrm>
            <a:off x="8119872" y="6957251"/>
            <a:ext cx="358444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상점에서 아이템을 구매하면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도감을 해방시킬 수 있습니다</a:t>
            </a:r>
            <a:r>
              <a:rPr lang="en-US" altLang="ko-KR" sz="176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02B673-C60C-4836-9FCB-AF5A1759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312" y="1761721"/>
            <a:ext cx="2880000" cy="498452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BE17AE-BB88-41E0-A29B-C524A9849D2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72096" y="1737363"/>
            <a:ext cx="2880000" cy="499059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FE194-A02E-4B43-8CA1-ABE358D6F136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46C88-98E6-44A5-A4F2-D64672C8B51E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94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F8FC701-3EA8-4ACC-A987-96F8A7B1E62C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02041-02CD-4D32-94F6-EF8250F8F8FD}"/>
              </a:ext>
            </a:extLst>
          </p:cNvPr>
          <p:cNvSpPr txBox="1"/>
          <p:nvPr/>
        </p:nvSpPr>
        <p:spPr>
          <a:xfrm>
            <a:off x="0" y="719978"/>
            <a:ext cx="2560320" cy="8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8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TitleScene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미구현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3D458-CAF6-4C61-A256-0E7B8086EF76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3EDEE-4028-487C-913C-EB3585248438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선화이(가) 표시된 사진&#10;&#10;자동 생성된 설명">
            <a:extLst>
              <a:ext uri="{FF2B5EF4-FFF2-40B4-BE49-F238E27FC236}">
                <a16:creationId xmlns:a16="http://schemas.microsoft.com/office/drawing/2014/main" id="{B87EFDAA-D018-49D8-A071-7FEB48C23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07" y="1016448"/>
            <a:ext cx="4572000" cy="6303980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717951-FB37-4437-A566-73C6DAA8B2E8}"/>
              </a:ext>
            </a:extLst>
          </p:cNvPr>
          <p:cNvSpPr txBox="1"/>
          <p:nvPr/>
        </p:nvSpPr>
        <p:spPr>
          <a:xfrm>
            <a:off x="5266944" y="7660213"/>
            <a:ext cx="40965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대략적인 타이틀 화면 기획 구성도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3177985-1581-473A-9DB9-4D325F389D4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8610600" y="2362200"/>
            <a:ext cx="1856678" cy="3048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DB4150-FDCB-45BB-A902-434F1EB33D6A}"/>
              </a:ext>
            </a:extLst>
          </p:cNvPr>
          <p:cNvSpPr txBox="1"/>
          <p:nvPr/>
        </p:nvSpPr>
        <p:spPr>
          <a:xfrm>
            <a:off x="10467278" y="2008257"/>
            <a:ext cx="2819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바람에 흩날리듯 펄럭이면 좋을 것 같음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6563221-575D-4CC7-8D01-34211AFC679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369985" y="5916544"/>
            <a:ext cx="2335186" cy="78791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26DEB9-A7A3-4E7C-8AD6-ECF04012F6A4}"/>
              </a:ext>
            </a:extLst>
          </p:cNvPr>
          <p:cNvSpPr txBox="1"/>
          <p:nvPr/>
        </p:nvSpPr>
        <p:spPr>
          <a:xfrm>
            <a:off x="10705171" y="5562601"/>
            <a:ext cx="3429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일정시간마다 깜빡 거리면서 강조되면 좋을 것 같음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8C5A03-07B1-4DC1-859E-2055EECD9630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2380053" y="4343400"/>
            <a:ext cx="3334947" cy="71383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7785A5-1C41-4767-877C-90A1F78A06D9}"/>
              </a:ext>
            </a:extLst>
          </p:cNvPr>
          <p:cNvSpPr txBox="1"/>
          <p:nvPr/>
        </p:nvSpPr>
        <p:spPr>
          <a:xfrm>
            <a:off x="250235" y="5057230"/>
            <a:ext cx="42596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뒷배경에는 허전함을 채울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시각적 효과가 있으면 좋을 것 같음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89E23A-596A-46EB-B383-021E4A6CE8B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2483837" y="1752600"/>
            <a:ext cx="4526563" cy="10426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CB2B1EC-157D-499F-9398-4BDB6B927CE2}"/>
              </a:ext>
            </a:extLst>
          </p:cNvPr>
          <p:cNvSpPr txBox="1"/>
          <p:nvPr/>
        </p:nvSpPr>
        <p:spPr>
          <a:xfrm>
            <a:off x="354019" y="2795293"/>
            <a:ext cx="42596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타이틀 로고는 디자인을 좀 더 개선하고 크기를 키워야 할 것 같음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77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BC87014-0F4E-4386-88E3-91E2A06C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3" y="1029262"/>
            <a:ext cx="4019551" cy="708976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B9AD90-CF48-4C78-9ECA-63F2B10CDF26}"/>
              </a:ext>
            </a:extLst>
          </p:cNvPr>
          <p:cNvSpPr txBox="1"/>
          <p:nvPr/>
        </p:nvSpPr>
        <p:spPr>
          <a:xfrm>
            <a:off x="5072813" y="605638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182B5-8873-4C23-9C19-9CBD3F871CEC}"/>
              </a:ext>
            </a:extLst>
          </p:cNvPr>
          <p:cNvSpPr txBox="1"/>
          <p:nvPr/>
        </p:nvSpPr>
        <p:spPr>
          <a:xfrm>
            <a:off x="6547939" y="605638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FA74B0-771C-4CE2-BA4C-4AB30F805DEC}"/>
              </a:ext>
            </a:extLst>
          </p:cNvPr>
          <p:cNvSpPr txBox="1"/>
          <p:nvPr/>
        </p:nvSpPr>
        <p:spPr>
          <a:xfrm>
            <a:off x="7162800" y="609600"/>
            <a:ext cx="7202756" cy="75713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현재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반죽량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보유중인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반죽량을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표시합니다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반죽량은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60FPS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 초당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씩 자동으로 증가합니다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1" indent="-228601">
              <a:buFont typeface="Arial" panose="020B0604020202020204" pitchFamily="34" charset="0"/>
              <a:buChar char="•"/>
            </a:pP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골드량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보유중인 골드를 표시합니다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옵션 버튼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옵션창을 활성화 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5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스킬 버튼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AUTO 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상점에서 해당 스킬을 구매시에 활성화되는 버튼으로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일정시간동안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타코야키를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자동으로 판매합니다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모래시계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상점에서 해당 스킬을 구매시에 활성화되는 버튼으로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별도의 클릭 없이 다음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피버모드에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진입하게 되면 자동으로 사용됩니다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1" indent="-228601">
              <a:buFontTx/>
              <a:buChar char="-"/>
            </a:pPr>
            <a:endParaRPr lang="en-US" altLang="ko-KR" sz="105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 안내메시지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게임을 시작하거나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이벤트 발생시 플레이어에게 안내를 위해 화면에 출력됩니다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5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타코야키</a:t>
            </a:r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판매 버튼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버튼에 명시된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반죽량만큼을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소비하여 골드를 획득합니다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골드량은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도감에서 확인 할 수 있습니다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1" indent="-228601">
              <a:buFont typeface="Arial" panose="020B0604020202020204" pitchFamily="34" charset="0"/>
              <a:buChar char="•"/>
            </a:pPr>
            <a:endParaRPr lang="en-US" altLang="ko-KR" sz="105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 업적 버튼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업적창을 활성화 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5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 상점 버튼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상점창을 활성화 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5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⑨ 도감 버튼</a:t>
            </a:r>
            <a:endParaRPr lang="en-US" altLang="ko-KR" sz="1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도감창을 활성화 합니다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41E5E3-C9D4-45B9-B908-B33899FD8CC2}"/>
              </a:ext>
            </a:extLst>
          </p:cNvPr>
          <p:cNvSpPr/>
          <p:nvPr/>
        </p:nvSpPr>
        <p:spPr>
          <a:xfrm>
            <a:off x="3048003" y="1889303"/>
            <a:ext cx="4019551" cy="518159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A0C0C8F-EB70-4E4A-A26B-383FA58FF533}"/>
              </a:ext>
            </a:extLst>
          </p:cNvPr>
          <p:cNvCxnSpPr>
            <a:cxnSpLocks/>
          </p:cNvCxnSpPr>
          <p:nvPr/>
        </p:nvCxnSpPr>
        <p:spPr>
          <a:xfrm flipV="1">
            <a:off x="975362" y="3175660"/>
            <a:ext cx="4055244" cy="1269181"/>
          </a:xfrm>
          <a:prstGeom prst="line">
            <a:avLst/>
          </a:prstGeom>
          <a:ln w="793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C0405-92BD-43DA-9155-0904DBC4F724}"/>
              </a:ext>
            </a:extLst>
          </p:cNvPr>
          <p:cNvSpPr txBox="1"/>
          <p:nvPr/>
        </p:nvSpPr>
        <p:spPr>
          <a:xfrm>
            <a:off x="142203" y="4480102"/>
            <a:ext cx="2707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반죽 획득 가능 영역</a:t>
            </a:r>
            <a:endParaRPr lang="en-US" altLang="ko-KR" sz="16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영역을 터치하면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일정량의 반죽을 획득합니다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ABEAA3-624E-4497-A361-2DA572A5E540}"/>
              </a:ext>
            </a:extLst>
          </p:cNvPr>
          <p:cNvSpPr txBox="1"/>
          <p:nvPr/>
        </p:nvSpPr>
        <p:spPr>
          <a:xfrm>
            <a:off x="3562100" y="614614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88E062-4102-46A5-8F14-12BFAFB2C100}"/>
              </a:ext>
            </a:extLst>
          </p:cNvPr>
          <p:cNvSpPr txBox="1"/>
          <p:nvPr/>
        </p:nvSpPr>
        <p:spPr>
          <a:xfrm>
            <a:off x="3212581" y="1630773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CD768-8D5C-4F5C-869D-D23A411A60E7}"/>
              </a:ext>
            </a:extLst>
          </p:cNvPr>
          <p:cNvSpPr txBox="1"/>
          <p:nvPr/>
        </p:nvSpPr>
        <p:spPr>
          <a:xfrm>
            <a:off x="3287780" y="6704391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EABF3-A0E6-4CCA-9A59-482D33359B0A}"/>
              </a:ext>
            </a:extLst>
          </p:cNvPr>
          <p:cNvSpPr txBox="1"/>
          <p:nvPr/>
        </p:nvSpPr>
        <p:spPr>
          <a:xfrm>
            <a:off x="4283593" y="6704391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D137B1-8B04-4D91-A03F-61926F6CF234}"/>
              </a:ext>
            </a:extLst>
          </p:cNvPr>
          <p:cNvSpPr txBox="1"/>
          <p:nvPr/>
        </p:nvSpPr>
        <p:spPr>
          <a:xfrm>
            <a:off x="5248403" y="6704390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C3C60E-D26F-43A0-8F6B-7732ED5C3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074" y="2191748"/>
            <a:ext cx="3077978" cy="3989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9BCE57-1CCC-441D-B1AD-241A4D11D39B}"/>
              </a:ext>
            </a:extLst>
          </p:cNvPr>
          <p:cNvSpPr txBox="1"/>
          <p:nvPr/>
        </p:nvSpPr>
        <p:spPr>
          <a:xfrm>
            <a:off x="6244216" y="6704389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076A3-B810-402E-8208-3B3D36561A23}"/>
              </a:ext>
            </a:extLst>
          </p:cNvPr>
          <p:cNvSpPr txBox="1"/>
          <p:nvPr/>
        </p:nvSpPr>
        <p:spPr>
          <a:xfrm>
            <a:off x="4756284" y="1798557"/>
            <a:ext cx="5486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8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F697FC-8E3A-4113-B9FA-584A3B2B33F0}"/>
              </a:ext>
            </a:extLst>
          </p:cNvPr>
          <p:cNvSpPr txBox="1"/>
          <p:nvPr/>
        </p:nvSpPr>
        <p:spPr>
          <a:xfrm>
            <a:off x="0" y="719977"/>
            <a:ext cx="284943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8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GameScene</a:t>
            </a:r>
            <a:endParaRPr lang="en-US" altLang="ko-KR" sz="28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DD3BCE0-3A97-4CE4-B452-6159E60C917B}"/>
              </a:ext>
            </a:extLst>
          </p:cNvPr>
          <p:cNvSpPr/>
          <p:nvPr/>
        </p:nvSpPr>
        <p:spPr>
          <a:xfrm>
            <a:off x="-3586" y="553165"/>
            <a:ext cx="14633986" cy="544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07A94-8F8D-4F8B-B8FD-0C1190F14286}"/>
              </a:ext>
            </a:extLst>
          </p:cNvPr>
          <p:cNvSpPr txBox="1"/>
          <p:nvPr/>
        </p:nvSpPr>
        <p:spPr>
          <a:xfrm>
            <a:off x="2" y="95512"/>
            <a:ext cx="14633987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5761" indent="-365761" algn="ctr">
              <a:buFontTx/>
              <a:buAutoNum type="arabicPeriod"/>
            </a:pP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 방식        </a:t>
            </a:r>
            <a:r>
              <a:rPr lang="en-US" altLang="ko-KR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92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현재까지의 구현 내용 및 문제점        </a:t>
            </a:r>
            <a:r>
              <a:rPr lang="en-US" altLang="ko-KR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92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개발 컨텐츠 및 필요 리소스</a:t>
            </a:r>
            <a:endParaRPr lang="en-US" altLang="ko-KR" sz="192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C42F5C-3637-4BC3-ACB0-24CC533521B6}"/>
              </a:ext>
            </a:extLst>
          </p:cNvPr>
          <p:cNvSpPr txBox="1"/>
          <p:nvPr/>
        </p:nvSpPr>
        <p:spPr>
          <a:xfrm>
            <a:off x="14173200" y="7860268"/>
            <a:ext cx="457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60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1845</Words>
  <Application>Microsoft Office PowerPoint</Application>
  <PresentationFormat>사용자 지정</PresentationFormat>
  <Paragraphs>296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JongWoo</dc:creator>
  <cp:lastModifiedBy>전종우(2017180038)</cp:lastModifiedBy>
  <cp:revision>199</cp:revision>
  <dcterms:created xsi:type="dcterms:W3CDTF">2021-10-31T18:56:46Z</dcterms:created>
  <dcterms:modified xsi:type="dcterms:W3CDTF">2022-02-11T07:37:33Z</dcterms:modified>
</cp:coreProperties>
</file>